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3" r:id="rId4"/>
    <p:sldId id="258" r:id="rId5"/>
    <p:sldId id="259" r:id="rId6"/>
    <p:sldId id="260" r:id="rId7"/>
    <p:sldId id="278" r:id="rId8"/>
    <p:sldId id="279" r:id="rId9"/>
    <p:sldId id="263" r:id="rId10"/>
    <p:sldId id="264" r:id="rId11"/>
    <p:sldId id="265" r:id="rId12"/>
    <p:sldId id="274" r:id="rId13"/>
    <p:sldId id="276" r:id="rId14"/>
    <p:sldId id="275" r:id="rId15"/>
    <p:sldId id="277" r:id="rId16"/>
    <p:sldId id="271" r:id="rId17"/>
    <p:sldId id="269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CBAD82-ED56-4724-96DE-95E3BB60D11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DF9E1A3-140F-46F7-9068-B94016AF744C}">
      <dgm:prSet/>
      <dgm:spPr/>
      <dgm:t>
        <a:bodyPr/>
        <a:lstStyle/>
        <a:p>
          <a:r>
            <a:rPr lang="ru-RU"/>
            <a:t>Модель должна предсказывать дождь на следующий день</a:t>
          </a:r>
          <a:endParaRPr lang="en-US"/>
        </a:p>
      </dgm:t>
    </dgm:pt>
    <dgm:pt modelId="{8E18E09D-2360-47D2-B82D-8F48EB8DF4BA}" type="parTrans" cxnId="{E7A77ABD-4C6E-41A9-B3AD-C743B97A547E}">
      <dgm:prSet/>
      <dgm:spPr/>
      <dgm:t>
        <a:bodyPr/>
        <a:lstStyle/>
        <a:p>
          <a:endParaRPr lang="en-US"/>
        </a:p>
      </dgm:t>
    </dgm:pt>
    <dgm:pt modelId="{DDBB8469-8CEE-40B4-89CE-7E6EA5F55C89}" type="sibTrans" cxnId="{E7A77ABD-4C6E-41A9-B3AD-C743B97A547E}">
      <dgm:prSet/>
      <dgm:spPr/>
      <dgm:t>
        <a:bodyPr/>
        <a:lstStyle/>
        <a:p>
          <a:endParaRPr lang="en-US"/>
        </a:p>
      </dgm:t>
    </dgm:pt>
    <dgm:pt modelId="{4DF0F393-85E3-4798-B05A-2F0C5122E754}">
      <dgm:prSet/>
      <dgm:spPr/>
      <dgm:t>
        <a:bodyPr/>
        <a:lstStyle/>
        <a:p>
          <a:r>
            <a:rPr lang="ru-RU"/>
            <a:t>Точность предсказания должна быть хорошей</a:t>
          </a:r>
          <a:endParaRPr lang="en-US"/>
        </a:p>
      </dgm:t>
    </dgm:pt>
    <dgm:pt modelId="{27884E9F-D525-474E-BA94-FEEDDBC3463C}" type="parTrans" cxnId="{A2406689-D6B1-4BD5-BC7D-9A8DA710527D}">
      <dgm:prSet/>
      <dgm:spPr/>
      <dgm:t>
        <a:bodyPr/>
        <a:lstStyle/>
        <a:p>
          <a:endParaRPr lang="en-US"/>
        </a:p>
      </dgm:t>
    </dgm:pt>
    <dgm:pt modelId="{BE8FB57B-3420-4229-8D57-979049E385F1}" type="sibTrans" cxnId="{A2406689-D6B1-4BD5-BC7D-9A8DA710527D}">
      <dgm:prSet/>
      <dgm:spPr/>
      <dgm:t>
        <a:bodyPr/>
        <a:lstStyle/>
        <a:p>
          <a:endParaRPr lang="en-US"/>
        </a:p>
      </dgm:t>
    </dgm:pt>
    <dgm:pt modelId="{9CDBCFD0-8461-4155-98F7-F5FFA0292A19}">
      <dgm:prSet/>
      <dgm:spPr/>
      <dgm:t>
        <a:bodyPr/>
        <a:lstStyle/>
        <a:p>
          <a:r>
            <a:rPr lang="ru-RU"/>
            <a:t>Работа должна включать в себя полученные знания из курса</a:t>
          </a:r>
          <a:endParaRPr lang="en-US"/>
        </a:p>
      </dgm:t>
    </dgm:pt>
    <dgm:pt modelId="{64D269F7-7DD2-4D05-9DAB-72FAA0CB0E1C}" type="parTrans" cxnId="{6FFD7FEF-5AFD-4C69-A205-2C1EF88676CF}">
      <dgm:prSet/>
      <dgm:spPr/>
      <dgm:t>
        <a:bodyPr/>
        <a:lstStyle/>
        <a:p>
          <a:endParaRPr lang="en-US"/>
        </a:p>
      </dgm:t>
    </dgm:pt>
    <dgm:pt modelId="{280976D6-5773-4298-9C5C-CB506003F211}" type="sibTrans" cxnId="{6FFD7FEF-5AFD-4C69-A205-2C1EF88676CF}">
      <dgm:prSet/>
      <dgm:spPr/>
      <dgm:t>
        <a:bodyPr/>
        <a:lstStyle/>
        <a:p>
          <a:endParaRPr lang="en-US"/>
        </a:p>
      </dgm:t>
    </dgm:pt>
    <dgm:pt modelId="{AD56E0C1-E1C4-4369-9ED2-5DF8BC151D4E}" type="pres">
      <dgm:prSet presAssocID="{D5CBAD82-ED56-4724-96DE-95E3BB60D118}" presName="root" presStyleCnt="0">
        <dgm:presLayoutVars>
          <dgm:dir/>
          <dgm:resizeHandles val="exact"/>
        </dgm:presLayoutVars>
      </dgm:prSet>
      <dgm:spPr/>
    </dgm:pt>
    <dgm:pt modelId="{16C4DC9D-0547-4F23-96D6-1A0754212B50}" type="pres">
      <dgm:prSet presAssocID="{5DF9E1A3-140F-46F7-9068-B94016AF744C}" presName="compNode" presStyleCnt="0"/>
      <dgm:spPr/>
    </dgm:pt>
    <dgm:pt modelId="{87750D4E-462B-44E6-BA4F-FEF453BEA2B1}" type="pres">
      <dgm:prSet presAssocID="{5DF9E1A3-140F-46F7-9068-B94016AF744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Дождь"/>
        </a:ext>
      </dgm:extLst>
    </dgm:pt>
    <dgm:pt modelId="{C43F6DFD-35A4-47B7-83AA-8FA5E1A994D0}" type="pres">
      <dgm:prSet presAssocID="{5DF9E1A3-140F-46F7-9068-B94016AF744C}" presName="spaceRect" presStyleCnt="0"/>
      <dgm:spPr/>
    </dgm:pt>
    <dgm:pt modelId="{BBAE10D2-14C7-40E9-AD96-CC147BFDE733}" type="pres">
      <dgm:prSet presAssocID="{5DF9E1A3-140F-46F7-9068-B94016AF744C}" presName="textRect" presStyleLbl="revTx" presStyleIdx="0" presStyleCnt="3">
        <dgm:presLayoutVars>
          <dgm:chMax val="1"/>
          <dgm:chPref val="1"/>
        </dgm:presLayoutVars>
      </dgm:prSet>
      <dgm:spPr/>
    </dgm:pt>
    <dgm:pt modelId="{ED3426E3-9344-414C-8701-1196A4A7796A}" type="pres">
      <dgm:prSet presAssocID="{DDBB8469-8CEE-40B4-89CE-7E6EA5F55C89}" presName="sibTrans" presStyleCnt="0"/>
      <dgm:spPr/>
    </dgm:pt>
    <dgm:pt modelId="{EEE4921F-9E28-416C-B5B2-435F45F11305}" type="pres">
      <dgm:prSet presAssocID="{4DF0F393-85E3-4798-B05A-2F0C5122E754}" presName="compNode" presStyleCnt="0"/>
      <dgm:spPr/>
    </dgm:pt>
    <dgm:pt modelId="{6D7C5629-8DFF-41F3-977A-9633D7F1D202}" type="pres">
      <dgm:prSet presAssocID="{4DF0F393-85E3-4798-B05A-2F0C5122E75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В яблочко"/>
        </a:ext>
      </dgm:extLst>
    </dgm:pt>
    <dgm:pt modelId="{85541C81-378E-496E-974F-745FCEADF6F4}" type="pres">
      <dgm:prSet presAssocID="{4DF0F393-85E3-4798-B05A-2F0C5122E754}" presName="spaceRect" presStyleCnt="0"/>
      <dgm:spPr/>
    </dgm:pt>
    <dgm:pt modelId="{38FC2101-2E18-4FB3-98C9-825C32D5F0F3}" type="pres">
      <dgm:prSet presAssocID="{4DF0F393-85E3-4798-B05A-2F0C5122E754}" presName="textRect" presStyleLbl="revTx" presStyleIdx="1" presStyleCnt="3">
        <dgm:presLayoutVars>
          <dgm:chMax val="1"/>
          <dgm:chPref val="1"/>
        </dgm:presLayoutVars>
      </dgm:prSet>
      <dgm:spPr/>
    </dgm:pt>
    <dgm:pt modelId="{ED9B52D2-BD4A-4A08-ABB4-78407594353D}" type="pres">
      <dgm:prSet presAssocID="{BE8FB57B-3420-4229-8D57-979049E385F1}" presName="sibTrans" presStyleCnt="0"/>
      <dgm:spPr/>
    </dgm:pt>
    <dgm:pt modelId="{CDCC0E3F-7821-4AD5-A941-4F56549159DC}" type="pres">
      <dgm:prSet presAssocID="{9CDBCFD0-8461-4155-98F7-F5FFA0292A19}" presName="compNode" presStyleCnt="0"/>
      <dgm:spPr/>
    </dgm:pt>
    <dgm:pt modelId="{A806974E-677F-495B-8834-170A887B32D7}" type="pres">
      <dgm:prSet presAssocID="{9CDBCFD0-8461-4155-98F7-F5FFA0292A1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593DAC9-D696-4DC4-A0C0-F55CE8EED40C}" type="pres">
      <dgm:prSet presAssocID="{9CDBCFD0-8461-4155-98F7-F5FFA0292A19}" presName="spaceRect" presStyleCnt="0"/>
      <dgm:spPr/>
    </dgm:pt>
    <dgm:pt modelId="{F6D7135B-BC4D-4E10-99B1-E2754B83B705}" type="pres">
      <dgm:prSet presAssocID="{9CDBCFD0-8461-4155-98F7-F5FFA0292A1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34B2308-7E4C-43C0-AFA9-F1A3DCD35CEB}" type="presOf" srcId="{9CDBCFD0-8461-4155-98F7-F5FFA0292A19}" destId="{F6D7135B-BC4D-4E10-99B1-E2754B83B705}" srcOrd="0" destOrd="0" presId="urn:microsoft.com/office/officeart/2018/2/layout/IconLabelList"/>
    <dgm:cxn modelId="{1D99BF45-A65F-44CF-A065-8090E59CD200}" type="presOf" srcId="{5DF9E1A3-140F-46F7-9068-B94016AF744C}" destId="{BBAE10D2-14C7-40E9-AD96-CC147BFDE733}" srcOrd="0" destOrd="0" presId="urn:microsoft.com/office/officeart/2018/2/layout/IconLabelList"/>
    <dgm:cxn modelId="{A2406689-D6B1-4BD5-BC7D-9A8DA710527D}" srcId="{D5CBAD82-ED56-4724-96DE-95E3BB60D118}" destId="{4DF0F393-85E3-4798-B05A-2F0C5122E754}" srcOrd="1" destOrd="0" parTransId="{27884E9F-D525-474E-BA94-FEEDDBC3463C}" sibTransId="{BE8FB57B-3420-4229-8D57-979049E385F1}"/>
    <dgm:cxn modelId="{29BBCF9C-12F9-4A9C-9D82-3B166B972BCC}" type="presOf" srcId="{4DF0F393-85E3-4798-B05A-2F0C5122E754}" destId="{38FC2101-2E18-4FB3-98C9-825C32D5F0F3}" srcOrd="0" destOrd="0" presId="urn:microsoft.com/office/officeart/2018/2/layout/IconLabelList"/>
    <dgm:cxn modelId="{A5338DB9-A149-4833-9685-E635031173BD}" type="presOf" srcId="{D5CBAD82-ED56-4724-96DE-95E3BB60D118}" destId="{AD56E0C1-E1C4-4369-9ED2-5DF8BC151D4E}" srcOrd="0" destOrd="0" presId="urn:microsoft.com/office/officeart/2018/2/layout/IconLabelList"/>
    <dgm:cxn modelId="{E7A77ABD-4C6E-41A9-B3AD-C743B97A547E}" srcId="{D5CBAD82-ED56-4724-96DE-95E3BB60D118}" destId="{5DF9E1A3-140F-46F7-9068-B94016AF744C}" srcOrd="0" destOrd="0" parTransId="{8E18E09D-2360-47D2-B82D-8F48EB8DF4BA}" sibTransId="{DDBB8469-8CEE-40B4-89CE-7E6EA5F55C89}"/>
    <dgm:cxn modelId="{6FFD7FEF-5AFD-4C69-A205-2C1EF88676CF}" srcId="{D5CBAD82-ED56-4724-96DE-95E3BB60D118}" destId="{9CDBCFD0-8461-4155-98F7-F5FFA0292A19}" srcOrd="2" destOrd="0" parTransId="{64D269F7-7DD2-4D05-9DAB-72FAA0CB0E1C}" sibTransId="{280976D6-5773-4298-9C5C-CB506003F211}"/>
    <dgm:cxn modelId="{0CDA3ACA-9710-4086-B3B0-69ACFEEC281B}" type="presParOf" srcId="{AD56E0C1-E1C4-4369-9ED2-5DF8BC151D4E}" destId="{16C4DC9D-0547-4F23-96D6-1A0754212B50}" srcOrd="0" destOrd="0" presId="urn:microsoft.com/office/officeart/2018/2/layout/IconLabelList"/>
    <dgm:cxn modelId="{2462EEC1-5DAB-4AB8-B3AB-83B0E613D22C}" type="presParOf" srcId="{16C4DC9D-0547-4F23-96D6-1A0754212B50}" destId="{87750D4E-462B-44E6-BA4F-FEF453BEA2B1}" srcOrd="0" destOrd="0" presId="urn:microsoft.com/office/officeart/2018/2/layout/IconLabelList"/>
    <dgm:cxn modelId="{D840C2C2-99E4-4DA3-B6CE-D24F8D3A57E5}" type="presParOf" srcId="{16C4DC9D-0547-4F23-96D6-1A0754212B50}" destId="{C43F6DFD-35A4-47B7-83AA-8FA5E1A994D0}" srcOrd="1" destOrd="0" presId="urn:microsoft.com/office/officeart/2018/2/layout/IconLabelList"/>
    <dgm:cxn modelId="{50EDE24B-6B2D-4C3F-9ED9-36A822C1EE7F}" type="presParOf" srcId="{16C4DC9D-0547-4F23-96D6-1A0754212B50}" destId="{BBAE10D2-14C7-40E9-AD96-CC147BFDE733}" srcOrd="2" destOrd="0" presId="urn:microsoft.com/office/officeart/2018/2/layout/IconLabelList"/>
    <dgm:cxn modelId="{92BD54ED-C9FB-49AD-B2BB-3610A5DFA53E}" type="presParOf" srcId="{AD56E0C1-E1C4-4369-9ED2-5DF8BC151D4E}" destId="{ED3426E3-9344-414C-8701-1196A4A7796A}" srcOrd="1" destOrd="0" presId="urn:microsoft.com/office/officeart/2018/2/layout/IconLabelList"/>
    <dgm:cxn modelId="{AAE7D84A-5E2B-4562-9AC8-A475775C4A9D}" type="presParOf" srcId="{AD56E0C1-E1C4-4369-9ED2-5DF8BC151D4E}" destId="{EEE4921F-9E28-416C-B5B2-435F45F11305}" srcOrd="2" destOrd="0" presId="urn:microsoft.com/office/officeart/2018/2/layout/IconLabelList"/>
    <dgm:cxn modelId="{CC41306F-9717-4264-A725-5823A0B5317A}" type="presParOf" srcId="{EEE4921F-9E28-416C-B5B2-435F45F11305}" destId="{6D7C5629-8DFF-41F3-977A-9633D7F1D202}" srcOrd="0" destOrd="0" presId="urn:microsoft.com/office/officeart/2018/2/layout/IconLabelList"/>
    <dgm:cxn modelId="{C0168200-4040-4715-88AE-1C967AA7F81F}" type="presParOf" srcId="{EEE4921F-9E28-416C-B5B2-435F45F11305}" destId="{85541C81-378E-496E-974F-745FCEADF6F4}" srcOrd="1" destOrd="0" presId="urn:microsoft.com/office/officeart/2018/2/layout/IconLabelList"/>
    <dgm:cxn modelId="{38D1B0F1-3055-42E3-9210-31ACF65FCB4F}" type="presParOf" srcId="{EEE4921F-9E28-416C-B5B2-435F45F11305}" destId="{38FC2101-2E18-4FB3-98C9-825C32D5F0F3}" srcOrd="2" destOrd="0" presId="urn:microsoft.com/office/officeart/2018/2/layout/IconLabelList"/>
    <dgm:cxn modelId="{F518DC3B-5FBD-4488-B855-F000FD0BE699}" type="presParOf" srcId="{AD56E0C1-E1C4-4369-9ED2-5DF8BC151D4E}" destId="{ED9B52D2-BD4A-4A08-ABB4-78407594353D}" srcOrd="3" destOrd="0" presId="urn:microsoft.com/office/officeart/2018/2/layout/IconLabelList"/>
    <dgm:cxn modelId="{E986D0AD-020F-41FA-AE47-929E130B58AC}" type="presParOf" srcId="{AD56E0C1-E1C4-4369-9ED2-5DF8BC151D4E}" destId="{CDCC0E3F-7821-4AD5-A941-4F56549159DC}" srcOrd="4" destOrd="0" presId="urn:microsoft.com/office/officeart/2018/2/layout/IconLabelList"/>
    <dgm:cxn modelId="{6585C883-6544-4DD3-9352-8209E9915117}" type="presParOf" srcId="{CDCC0E3F-7821-4AD5-A941-4F56549159DC}" destId="{A806974E-677F-495B-8834-170A887B32D7}" srcOrd="0" destOrd="0" presId="urn:microsoft.com/office/officeart/2018/2/layout/IconLabelList"/>
    <dgm:cxn modelId="{ECCB62E6-26AF-462B-87D2-0B25691BF14B}" type="presParOf" srcId="{CDCC0E3F-7821-4AD5-A941-4F56549159DC}" destId="{2593DAC9-D696-4DC4-A0C0-F55CE8EED40C}" srcOrd="1" destOrd="0" presId="urn:microsoft.com/office/officeart/2018/2/layout/IconLabelList"/>
    <dgm:cxn modelId="{FAD02351-3344-4A02-97A4-60EEF3DD3402}" type="presParOf" srcId="{CDCC0E3F-7821-4AD5-A941-4F56549159DC}" destId="{F6D7135B-BC4D-4E10-99B1-E2754B83B70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6FBEA5-8489-474D-A668-21A5AE86A266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4CE93B9A-9EDB-48FF-A42E-9D0225DC431A}">
      <dgm:prSet/>
      <dgm:spPr/>
      <dgm:t>
        <a:bodyPr/>
        <a:lstStyle/>
        <a:p>
          <a:pPr>
            <a:defRPr cap="all"/>
          </a:pPr>
          <a:r>
            <a:rPr lang="ru-RU"/>
            <a:t>Предобработка и анализ данных</a:t>
          </a:r>
          <a:endParaRPr lang="en-US"/>
        </a:p>
      </dgm:t>
    </dgm:pt>
    <dgm:pt modelId="{1ABF5A11-0EB7-401E-9391-CF7317694850}" type="parTrans" cxnId="{C92BD901-7CDC-4708-B0F9-F9FA85C2660F}">
      <dgm:prSet/>
      <dgm:spPr/>
      <dgm:t>
        <a:bodyPr/>
        <a:lstStyle/>
        <a:p>
          <a:endParaRPr lang="en-US"/>
        </a:p>
      </dgm:t>
    </dgm:pt>
    <dgm:pt modelId="{A205B4B6-5CDA-4BAD-9A1D-52B2B29B879A}" type="sibTrans" cxnId="{C92BD901-7CDC-4708-B0F9-F9FA85C2660F}">
      <dgm:prSet/>
      <dgm:spPr/>
      <dgm:t>
        <a:bodyPr/>
        <a:lstStyle/>
        <a:p>
          <a:endParaRPr lang="en-US"/>
        </a:p>
      </dgm:t>
    </dgm:pt>
    <dgm:pt modelId="{329636D1-2D5A-46F6-9572-6F0B08C8D163}">
      <dgm:prSet/>
      <dgm:spPr/>
      <dgm:t>
        <a:bodyPr/>
        <a:lstStyle/>
        <a:p>
          <a:pPr>
            <a:defRPr cap="all"/>
          </a:pPr>
          <a:r>
            <a:rPr lang="ru-RU"/>
            <a:t>Изучение методов обучения и поиск наиболее подходящих для нашей модели</a:t>
          </a:r>
          <a:endParaRPr lang="en-US"/>
        </a:p>
      </dgm:t>
    </dgm:pt>
    <dgm:pt modelId="{5A0ACFFA-3E83-4EAD-8B7D-274C975C8829}" type="parTrans" cxnId="{FFEB9C98-0F38-4C1C-B39E-E42A701EDCAE}">
      <dgm:prSet/>
      <dgm:spPr/>
      <dgm:t>
        <a:bodyPr/>
        <a:lstStyle/>
        <a:p>
          <a:endParaRPr lang="en-US"/>
        </a:p>
      </dgm:t>
    </dgm:pt>
    <dgm:pt modelId="{FB0B98F3-773A-437C-A16B-EA1A1DA9DB2A}" type="sibTrans" cxnId="{FFEB9C98-0F38-4C1C-B39E-E42A701EDCAE}">
      <dgm:prSet/>
      <dgm:spPr/>
      <dgm:t>
        <a:bodyPr/>
        <a:lstStyle/>
        <a:p>
          <a:endParaRPr lang="en-US"/>
        </a:p>
      </dgm:t>
    </dgm:pt>
    <dgm:pt modelId="{F6B82D3E-E161-4969-A7AF-86662315519A}">
      <dgm:prSet/>
      <dgm:spPr/>
      <dgm:t>
        <a:bodyPr/>
        <a:lstStyle/>
        <a:p>
          <a:pPr>
            <a:defRPr cap="all"/>
          </a:pPr>
          <a:r>
            <a:rPr lang="ru-RU"/>
            <a:t>Повышение точности предсказания</a:t>
          </a:r>
          <a:endParaRPr lang="en-US"/>
        </a:p>
      </dgm:t>
    </dgm:pt>
    <dgm:pt modelId="{A3A2EB7A-8F70-4562-8CCE-59C6B03BAD9B}" type="parTrans" cxnId="{6F12E3DF-ECFE-431F-A81F-E8335E1F5735}">
      <dgm:prSet/>
      <dgm:spPr/>
      <dgm:t>
        <a:bodyPr/>
        <a:lstStyle/>
        <a:p>
          <a:endParaRPr lang="en-US"/>
        </a:p>
      </dgm:t>
    </dgm:pt>
    <dgm:pt modelId="{B894623E-CEB2-4D11-88A2-EE27452CEFFE}" type="sibTrans" cxnId="{6F12E3DF-ECFE-431F-A81F-E8335E1F5735}">
      <dgm:prSet/>
      <dgm:spPr/>
      <dgm:t>
        <a:bodyPr/>
        <a:lstStyle/>
        <a:p>
          <a:endParaRPr lang="en-US"/>
        </a:p>
      </dgm:t>
    </dgm:pt>
    <dgm:pt modelId="{B3BA439C-872D-4175-A68B-542575F3EC3A}">
      <dgm:prSet/>
      <dgm:spPr/>
      <dgm:t>
        <a:bodyPr/>
        <a:lstStyle/>
        <a:p>
          <a:pPr>
            <a:defRPr cap="all"/>
          </a:pPr>
          <a:r>
            <a:rPr lang="ru-RU"/>
            <a:t>Анализ предсказаний</a:t>
          </a:r>
          <a:endParaRPr lang="en-US"/>
        </a:p>
      </dgm:t>
    </dgm:pt>
    <dgm:pt modelId="{E715F9E3-594A-4DC6-B5E1-C46DC76446B2}" type="parTrans" cxnId="{E23D3BB7-DB0C-4452-9D8E-51FBBFAF6B95}">
      <dgm:prSet/>
      <dgm:spPr/>
      <dgm:t>
        <a:bodyPr/>
        <a:lstStyle/>
        <a:p>
          <a:endParaRPr lang="en-US"/>
        </a:p>
      </dgm:t>
    </dgm:pt>
    <dgm:pt modelId="{FB5529A1-D0EF-4488-93A1-C1FD0B7002B9}" type="sibTrans" cxnId="{E23D3BB7-DB0C-4452-9D8E-51FBBFAF6B95}">
      <dgm:prSet/>
      <dgm:spPr/>
      <dgm:t>
        <a:bodyPr/>
        <a:lstStyle/>
        <a:p>
          <a:endParaRPr lang="en-US"/>
        </a:p>
      </dgm:t>
    </dgm:pt>
    <dgm:pt modelId="{2756D589-3E41-49AD-9BD1-C6FF10F28D08}" type="pres">
      <dgm:prSet presAssocID="{676FBEA5-8489-474D-A668-21A5AE86A266}" presName="root" presStyleCnt="0">
        <dgm:presLayoutVars>
          <dgm:dir/>
          <dgm:resizeHandles val="exact"/>
        </dgm:presLayoutVars>
      </dgm:prSet>
      <dgm:spPr/>
    </dgm:pt>
    <dgm:pt modelId="{24DAFC96-195F-4A04-AEB7-F088C06169DE}" type="pres">
      <dgm:prSet presAssocID="{4CE93B9A-9EDB-48FF-A42E-9D0225DC431A}" presName="compNode" presStyleCnt="0"/>
      <dgm:spPr/>
    </dgm:pt>
    <dgm:pt modelId="{EC502D88-1483-4646-B2FF-9238C0E223D6}" type="pres">
      <dgm:prSet presAssocID="{4CE93B9A-9EDB-48FF-A42E-9D0225DC431A}" presName="iconBgRect" presStyleLbl="bgShp" presStyleIdx="0" presStyleCnt="4"/>
      <dgm:spPr/>
    </dgm:pt>
    <dgm:pt modelId="{5DEA5111-85B3-4B5F-A901-BE400CD2B3D4}" type="pres">
      <dgm:prSet presAssocID="{4CE93B9A-9EDB-48FF-A42E-9D0225DC431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17A8944F-C42D-4294-8C64-6466CC4C7542}" type="pres">
      <dgm:prSet presAssocID="{4CE93B9A-9EDB-48FF-A42E-9D0225DC431A}" presName="spaceRect" presStyleCnt="0"/>
      <dgm:spPr/>
    </dgm:pt>
    <dgm:pt modelId="{1C085F4F-6FC5-4FCE-9FFD-C3D828B3D66C}" type="pres">
      <dgm:prSet presAssocID="{4CE93B9A-9EDB-48FF-A42E-9D0225DC431A}" presName="textRect" presStyleLbl="revTx" presStyleIdx="0" presStyleCnt="4">
        <dgm:presLayoutVars>
          <dgm:chMax val="1"/>
          <dgm:chPref val="1"/>
        </dgm:presLayoutVars>
      </dgm:prSet>
      <dgm:spPr/>
    </dgm:pt>
    <dgm:pt modelId="{AE6261E1-F542-4B3C-A445-081EFD273EFE}" type="pres">
      <dgm:prSet presAssocID="{A205B4B6-5CDA-4BAD-9A1D-52B2B29B879A}" presName="sibTrans" presStyleCnt="0"/>
      <dgm:spPr/>
    </dgm:pt>
    <dgm:pt modelId="{64FB6DA7-2E19-4BA7-B555-AD23B32E2510}" type="pres">
      <dgm:prSet presAssocID="{329636D1-2D5A-46F6-9572-6F0B08C8D163}" presName="compNode" presStyleCnt="0"/>
      <dgm:spPr/>
    </dgm:pt>
    <dgm:pt modelId="{0125D408-512A-419E-8798-24798ED23DF3}" type="pres">
      <dgm:prSet presAssocID="{329636D1-2D5A-46F6-9572-6F0B08C8D163}" presName="iconBgRect" presStyleLbl="bgShp" presStyleIdx="1" presStyleCnt="4"/>
      <dgm:spPr/>
    </dgm:pt>
    <dgm:pt modelId="{FE7A6A7B-25AF-48A7-B030-95D316CB496C}" type="pres">
      <dgm:prSet presAssocID="{329636D1-2D5A-46F6-9572-6F0B08C8D16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EF2493AD-6833-45E1-9331-9E21C87864F1}" type="pres">
      <dgm:prSet presAssocID="{329636D1-2D5A-46F6-9572-6F0B08C8D163}" presName="spaceRect" presStyleCnt="0"/>
      <dgm:spPr/>
    </dgm:pt>
    <dgm:pt modelId="{17E78B3C-C6E7-4923-A22B-A303120AEF1C}" type="pres">
      <dgm:prSet presAssocID="{329636D1-2D5A-46F6-9572-6F0B08C8D163}" presName="textRect" presStyleLbl="revTx" presStyleIdx="1" presStyleCnt="4">
        <dgm:presLayoutVars>
          <dgm:chMax val="1"/>
          <dgm:chPref val="1"/>
        </dgm:presLayoutVars>
      </dgm:prSet>
      <dgm:spPr/>
    </dgm:pt>
    <dgm:pt modelId="{F75549C1-0463-4100-BB2A-10994A932A6F}" type="pres">
      <dgm:prSet presAssocID="{FB0B98F3-773A-437C-A16B-EA1A1DA9DB2A}" presName="sibTrans" presStyleCnt="0"/>
      <dgm:spPr/>
    </dgm:pt>
    <dgm:pt modelId="{5168ADCF-6DA4-498C-9DF2-2F9251822AEB}" type="pres">
      <dgm:prSet presAssocID="{F6B82D3E-E161-4969-A7AF-86662315519A}" presName="compNode" presStyleCnt="0"/>
      <dgm:spPr/>
    </dgm:pt>
    <dgm:pt modelId="{E9D2F350-E866-40ED-8AC1-A4C96166A5DF}" type="pres">
      <dgm:prSet presAssocID="{F6B82D3E-E161-4969-A7AF-86662315519A}" presName="iconBgRect" presStyleLbl="bgShp" presStyleIdx="2" presStyleCnt="4"/>
      <dgm:spPr/>
    </dgm:pt>
    <dgm:pt modelId="{EDDEFE65-28B7-4E6D-9D23-4D6B8929E905}" type="pres">
      <dgm:prSet presAssocID="{F6B82D3E-E161-4969-A7AF-86662315519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В яблочко"/>
        </a:ext>
      </dgm:extLst>
    </dgm:pt>
    <dgm:pt modelId="{7012653C-2B1E-491B-A501-2DF7A04039BA}" type="pres">
      <dgm:prSet presAssocID="{F6B82D3E-E161-4969-A7AF-86662315519A}" presName="spaceRect" presStyleCnt="0"/>
      <dgm:spPr/>
    </dgm:pt>
    <dgm:pt modelId="{46F8717D-DDCC-4E4B-94A1-1621DC79C732}" type="pres">
      <dgm:prSet presAssocID="{F6B82D3E-E161-4969-A7AF-86662315519A}" presName="textRect" presStyleLbl="revTx" presStyleIdx="2" presStyleCnt="4">
        <dgm:presLayoutVars>
          <dgm:chMax val="1"/>
          <dgm:chPref val="1"/>
        </dgm:presLayoutVars>
      </dgm:prSet>
      <dgm:spPr/>
    </dgm:pt>
    <dgm:pt modelId="{EF1711DE-0E7F-43A4-A5C9-E43A11CED70D}" type="pres">
      <dgm:prSet presAssocID="{B894623E-CEB2-4D11-88A2-EE27452CEFFE}" presName="sibTrans" presStyleCnt="0"/>
      <dgm:spPr/>
    </dgm:pt>
    <dgm:pt modelId="{3AF6999A-7183-4A88-BEB6-A3E066030139}" type="pres">
      <dgm:prSet presAssocID="{B3BA439C-872D-4175-A68B-542575F3EC3A}" presName="compNode" presStyleCnt="0"/>
      <dgm:spPr/>
    </dgm:pt>
    <dgm:pt modelId="{A15F989A-60D4-478F-8BB2-ACF76CF1D38B}" type="pres">
      <dgm:prSet presAssocID="{B3BA439C-872D-4175-A68B-542575F3EC3A}" presName="iconBgRect" presStyleLbl="bgShp" presStyleIdx="3" presStyleCnt="4"/>
      <dgm:spPr/>
    </dgm:pt>
    <dgm:pt modelId="{7DC2C4D1-F209-4A92-B756-F13A38D9804B}" type="pres">
      <dgm:prSet presAssocID="{B3BA439C-872D-4175-A68B-542575F3EC3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Флажок"/>
        </a:ext>
      </dgm:extLst>
    </dgm:pt>
    <dgm:pt modelId="{C8B93CF5-AF87-4DB9-BC5D-07153F9340CB}" type="pres">
      <dgm:prSet presAssocID="{B3BA439C-872D-4175-A68B-542575F3EC3A}" presName="spaceRect" presStyleCnt="0"/>
      <dgm:spPr/>
    </dgm:pt>
    <dgm:pt modelId="{7971FFB4-D500-4627-92C0-E1413907773F}" type="pres">
      <dgm:prSet presAssocID="{B3BA439C-872D-4175-A68B-542575F3EC3A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92BD901-7CDC-4708-B0F9-F9FA85C2660F}" srcId="{676FBEA5-8489-474D-A668-21A5AE86A266}" destId="{4CE93B9A-9EDB-48FF-A42E-9D0225DC431A}" srcOrd="0" destOrd="0" parTransId="{1ABF5A11-0EB7-401E-9391-CF7317694850}" sibTransId="{A205B4B6-5CDA-4BAD-9A1D-52B2B29B879A}"/>
    <dgm:cxn modelId="{DCDD5319-50C3-400B-B3FD-ECA24DB787D1}" type="presOf" srcId="{B3BA439C-872D-4175-A68B-542575F3EC3A}" destId="{7971FFB4-D500-4627-92C0-E1413907773F}" srcOrd="0" destOrd="0" presId="urn:microsoft.com/office/officeart/2018/5/layout/IconCircleLabelList"/>
    <dgm:cxn modelId="{E046E43E-7E68-4D96-B35A-E517ECB18270}" type="presOf" srcId="{F6B82D3E-E161-4969-A7AF-86662315519A}" destId="{46F8717D-DDCC-4E4B-94A1-1621DC79C732}" srcOrd="0" destOrd="0" presId="urn:microsoft.com/office/officeart/2018/5/layout/IconCircleLabelList"/>
    <dgm:cxn modelId="{EFC57493-C6F0-4BEB-9AA3-B24DBB78B2B7}" type="presOf" srcId="{329636D1-2D5A-46F6-9572-6F0B08C8D163}" destId="{17E78B3C-C6E7-4923-A22B-A303120AEF1C}" srcOrd="0" destOrd="0" presId="urn:microsoft.com/office/officeart/2018/5/layout/IconCircleLabelList"/>
    <dgm:cxn modelId="{FFEB9C98-0F38-4C1C-B39E-E42A701EDCAE}" srcId="{676FBEA5-8489-474D-A668-21A5AE86A266}" destId="{329636D1-2D5A-46F6-9572-6F0B08C8D163}" srcOrd="1" destOrd="0" parTransId="{5A0ACFFA-3E83-4EAD-8B7D-274C975C8829}" sibTransId="{FB0B98F3-773A-437C-A16B-EA1A1DA9DB2A}"/>
    <dgm:cxn modelId="{E23D3BB7-DB0C-4452-9D8E-51FBBFAF6B95}" srcId="{676FBEA5-8489-474D-A668-21A5AE86A266}" destId="{B3BA439C-872D-4175-A68B-542575F3EC3A}" srcOrd="3" destOrd="0" parTransId="{E715F9E3-594A-4DC6-B5E1-C46DC76446B2}" sibTransId="{FB5529A1-D0EF-4488-93A1-C1FD0B7002B9}"/>
    <dgm:cxn modelId="{98ED3CC7-7561-4A09-90F0-2C54187AB034}" type="presOf" srcId="{676FBEA5-8489-474D-A668-21A5AE86A266}" destId="{2756D589-3E41-49AD-9BD1-C6FF10F28D08}" srcOrd="0" destOrd="0" presId="urn:microsoft.com/office/officeart/2018/5/layout/IconCircleLabelList"/>
    <dgm:cxn modelId="{C5AD93CC-BCDE-4374-B275-0B15B064B246}" type="presOf" srcId="{4CE93B9A-9EDB-48FF-A42E-9D0225DC431A}" destId="{1C085F4F-6FC5-4FCE-9FFD-C3D828B3D66C}" srcOrd="0" destOrd="0" presId="urn:microsoft.com/office/officeart/2018/5/layout/IconCircleLabelList"/>
    <dgm:cxn modelId="{6F12E3DF-ECFE-431F-A81F-E8335E1F5735}" srcId="{676FBEA5-8489-474D-A668-21A5AE86A266}" destId="{F6B82D3E-E161-4969-A7AF-86662315519A}" srcOrd="2" destOrd="0" parTransId="{A3A2EB7A-8F70-4562-8CCE-59C6B03BAD9B}" sibTransId="{B894623E-CEB2-4D11-88A2-EE27452CEFFE}"/>
    <dgm:cxn modelId="{EBC1C739-E141-4E25-82CB-959D13CAC47A}" type="presParOf" srcId="{2756D589-3E41-49AD-9BD1-C6FF10F28D08}" destId="{24DAFC96-195F-4A04-AEB7-F088C06169DE}" srcOrd="0" destOrd="0" presId="urn:microsoft.com/office/officeart/2018/5/layout/IconCircleLabelList"/>
    <dgm:cxn modelId="{901B76E6-7AE5-4431-805B-E2BA47E57362}" type="presParOf" srcId="{24DAFC96-195F-4A04-AEB7-F088C06169DE}" destId="{EC502D88-1483-4646-B2FF-9238C0E223D6}" srcOrd="0" destOrd="0" presId="urn:microsoft.com/office/officeart/2018/5/layout/IconCircleLabelList"/>
    <dgm:cxn modelId="{26A7D943-B12D-4542-92A1-83054FC3C787}" type="presParOf" srcId="{24DAFC96-195F-4A04-AEB7-F088C06169DE}" destId="{5DEA5111-85B3-4B5F-A901-BE400CD2B3D4}" srcOrd="1" destOrd="0" presId="urn:microsoft.com/office/officeart/2018/5/layout/IconCircleLabelList"/>
    <dgm:cxn modelId="{FB3AC6DB-5551-4DBB-8070-110B9E2C2B2E}" type="presParOf" srcId="{24DAFC96-195F-4A04-AEB7-F088C06169DE}" destId="{17A8944F-C42D-4294-8C64-6466CC4C7542}" srcOrd="2" destOrd="0" presId="urn:microsoft.com/office/officeart/2018/5/layout/IconCircleLabelList"/>
    <dgm:cxn modelId="{24255EB2-7FD7-4F47-9B0A-536B6296AA29}" type="presParOf" srcId="{24DAFC96-195F-4A04-AEB7-F088C06169DE}" destId="{1C085F4F-6FC5-4FCE-9FFD-C3D828B3D66C}" srcOrd="3" destOrd="0" presId="urn:microsoft.com/office/officeart/2018/5/layout/IconCircleLabelList"/>
    <dgm:cxn modelId="{57E47D41-9B83-4FBC-A04F-71E3AC0D4F89}" type="presParOf" srcId="{2756D589-3E41-49AD-9BD1-C6FF10F28D08}" destId="{AE6261E1-F542-4B3C-A445-081EFD273EFE}" srcOrd="1" destOrd="0" presId="urn:microsoft.com/office/officeart/2018/5/layout/IconCircleLabelList"/>
    <dgm:cxn modelId="{C432307E-34B2-4CA8-93AC-6113D6330DCA}" type="presParOf" srcId="{2756D589-3E41-49AD-9BD1-C6FF10F28D08}" destId="{64FB6DA7-2E19-4BA7-B555-AD23B32E2510}" srcOrd="2" destOrd="0" presId="urn:microsoft.com/office/officeart/2018/5/layout/IconCircleLabelList"/>
    <dgm:cxn modelId="{E0C1F420-4CFD-474D-9DEF-E7C96FAEB3DD}" type="presParOf" srcId="{64FB6DA7-2E19-4BA7-B555-AD23B32E2510}" destId="{0125D408-512A-419E-8798-24798ED23DF3}" srcOrd="0" destOrd="0" presId="urn:microsoft.com/office/officeart/2018/5/layout/IconCircleLabelList"/>
    <dgm:cxn modelId="{5138AF2A-DB2C-4579-929F-288C0FDC3A90}" type="presParOf" srcId="{64FB6DA7-2E19-4BA7-B555-AD23B32E2510}" destId="{FE7A6A7B-25AF-48A7-B030-95D316CB496C}" srcOrd="1" destOrd="0" presId="urn:microsoft.com/office/officeart/2018/5/layout/IconCircleLabelList"/>
    <dgm:cxn modelId="{7B70D28B-E286-4328-A2DA-1F42685FF396}" type="presParOf" srcId="{64FB6DA7-2E19-4BA7-B555-AD23B32E2510}" destId="{EF2493AD-6833-45E1-9331-9E21C87864F1}" srcOrd="2" destOrd="0" presId="urn:microsoft.com/office/officeart/2018/5/layout/IconCircleLabelList"/>
    <dgm:cxn modelId="{3349E9F2-988A-4026-893C-17FAE62FDCA0}" type="presParOf" srcId="{64FB6DA7-2E19-4BA7-B555-AD23B32E2510}" destId="{17E78B3C-C6E7-4923-A22B-A303120AEF1C}" srcOrd="3" destOrd="0" presId="urn:microsoft.com/office/officeart/2018/5/layout/IconCircleLabelList"/>
    <dgm:cxn modelId="{C077F30A-5148-4D46-8B6B-D7A6D29FEBD5}" type="presParOf" srcId="{2756D589-3E41-49AD-9BD1-C6FF10F28D08}" destId="{F75549C1-0463-4100-BB2A-10994A932A6F}" srcOrd="3" destOrd="0" presId="urn:microsoft.com/office/officeart/2018/5/layout/IconCircleLabelList"/>
    <dgm:cxn modelId="{A996F27E-EEDA-46E4-A8A5-B9C0B667AC4A}" type="presParOf" srcId="{2756D589-3E41-49AD-9BD1-C6FF10F28D08}" destId="{5168ADCF-6DA4-498C-9DF2-2F9251822AEB}" srcOrd="4" destOrd="0" presId="urn:microsoft.com/office/officeart/2018/5/layout/IconCircleLabelList"/>
    <dgm:cxn modelId="{0761BA30-D00E-4290-9370-600431EE6CAF}" type="presParOf" srcId="{5168ADCF-6DA4-498C-9DF2-2F9251822AEB}" destId="{E9D2F350-E866-40ED-8AC1-A4C96166A5DF}" srcOrd="0" destOrd="0" presId="urn:microsoft.com/office/officeart/2018/5/layout/IconCircleLabelList"/>
    <dgm:cxn modelId="{D9E63262-EC81-4DDB-962A-B1D6557BE614}" type="presParOf" srcId="{5168ADCF-6DA4-498C-9DF2-2F9251822AEB}" destId="{EDDEFE65-28B7-4E6D-9D23-4D6B8929E905}" srcOrd="1" destOrd="0" presId="urn:microsoft.com/office/officeart/2018/5/layout/IconCircleLabelList"/>
    <dgm:cxn modelId="{DBC8ABB2-E527-4920-B2FF-9643E5A8F030}" type="presParOf" srcId="{5168ADCF-6DA4-498C-9DF2-2F9251822AEB}" destId="{7012653C-2B1E-491B-A501-2DF7A04039BA}" srcOrd="2" destOrd="0" presId="urn:microsoft.com/office/officeart/2018/5/layout/IconCircleLabelList"/>
    <dgm:cxn modelId="{74F4BF13-C9FE-4105-ACE5-4994E484AFC4}" type="presParOf" srcId="{5168ADCF-6DA4-498C-9DF2-2F9251822AEB}" destId="{46F8717D-DDCC-4E4B-94A1-1621DC79C732}" srcOrd="3" destOrd="0" presId="urn:microsoft.com/office/officeart/2018/5/layout/IconCircleLabelList"/>
    <dgm:cxn modelId="{A9D2CB13-F9C7-480B-B887-7EE0DEFBF375}" type="presParOf" srcId="{2756D589-3E41-49AD-9BD1-C6FF10F28D08}" destId="{EF1711DE-0E7F-43A4-A5C9-E43A11CED70D}" srcOrd="5" destOrd="0" presId="urn:microsoft.com/office/officeart/2018/5/layout/IconCircleLabelList"/>
    <dgm:cxn modelId="{946F25D1-6098-42A5-9069-3760F1FBBA7C}" type="presParOf" srcId="{2756D589-3E41-49AD-9BD1-C6FF10F28D08}" destId="{3AF6999A-7183-4A88-BEB6-A3E066030139}" srcOrd="6" destOrd="0" presId="urn:microsoft.com/office/officeart/2018/5/layout/IconCircleLabelList"/>
    <dgm:cxn modelId="{FB042264-CBF9-42DF-BD29-3B43EC1E6C8B}" type="presParOf" srcId="{3AF6999A-7183-4A88-BEB6-A3E066030139}" destId="{A15F989A-60D4-478F-8BB2-ACF76CF1D38B}" srcOrd="0" destOrd="0" presId="urn:microsoft.com/office/officeart/2018/5/layout/IconCircleLabelList"/>
    <dgm:cxn modelId="{5EB6FFDF-EFB9-45D8-B476-A5B3CB415455}" type="presParOf" srcId="{3AF6999A-7183-4A88-BEB6-A3E066030139}" destId="{7DC2C4D1-F209-4A92-B756-F13A38D9804B}" srcOrd="1" destOrd="0" presId="urn:microsoft.com/office/officeart/2018/5/layout/IconCircleLabelList"/>
    <dgm:cxn modelId="{B6D11478-2527-44D8-A17C-D45B636C52E1}" type="presParOf" srcId="{3AF6999A-7183-4A88-BEB6-A3E066030139}" destId="{C8B93CF5-AF87-4DB9-BC5D-07153F9340CB}" srcOrd="2" destOrd="0" presId="urn:microsoft.com/office/officeart/2018/5/layout/IconCircleLabelList"/>
    <dgm:cxn modelId="{5B8C755F-32A1-44D8-9895-C56B12FC4235}" type="presParOf" srcId="{3AF6999A-7183-4A88-BEB6-A3E066030139}" destId="{7971FFB4-D500-4627-92C0-E1413907773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750D4E-462B-44E6-BA4F-FEF453BEA2B1}">
      <dsp:nvSpPr>
        <dsp:cNvPr id="0" name=""/>
        <dsp:cNvSpPr/>
      </dsp:nvSpPr>
      <dsp:spPr>
        <a:xfrm>
          <a:off x="947201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AE10D2-14C7-40E9-AD96-CC147BFDE733}">
      <dsp:nvSpPr>
        <dsp:cNvPr id="0" name=""/>
        <dsp:cNvSpPr/>
      </dsp:nvSpPr>
      <dsp:spPr>
        <a:xfrm>
          <a:off x="59990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/>
            <a:t>Модель должна предсказывать дождь на следующий день</a:t>
          </a:r>
          <a:endParaRPr lang="en-US" sz="1800" kern="1200"/>
        </a:p>
      </dsp:txBody>
      <dsp:txXfrm>
        <a:off x="59990" y="2654049"/>
        <a:ext cx="3226223" cy="720000"/>
      </dsp:txXfrm>
    </dsp:sp>
    <dsp:sp modelId="{6D7C5629-8DFF-41F3-977A-9633D7F1D202}">
      <dsp:nvSpPr>
        <dsp:cNvPr id="0" name=""/>
        <dsp:cNvSpPr/>
      </dsp:nvSpPr>
      <dsp:spPr>
        <a:xfrm>
          <a:off x="4738014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FC2101-2E18-4FB3-98C9-825C32D5F0F3}">
      <dsp:nvSpPr>
        <dsp:cNvPr id="0" name=""/>
        <dsp:cNvSpPr/>
      </dsp:nvSpPr>
      <dsp:spPr>
        <a:xfrm>
          <a:off x="3850802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/>
            <a:t>Точность предсказания должна быть хорошей</a:t>
          </a:r>
          <a:endParaRPr lang="en-US" sz="1800" kern="1200"/>
        </a:p>
      </dsp:txBody>
      <dsp:txXfrm>
        <a:off x="3850802" y="2654049"/>
        <a:ext cx="3226223" cy="720000"/>
      </dsp:txXfrm>
    </dsp:sp>
    <dsp:sp modelId="{A806974E-677F-495B-8834-170A887B32D7}">
      <dsp:nvSpPr>
        <dsp:cNvPr id="0" name=""/>
        <dsp:cNvSpPr/>
      </dsp:nvSpPr>
      <dsp:spPr>
        <a:xfrm>
          <a:off x="8528826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D7135B-BC4D-4E10-99B1-E2754B83B705}">
      <dsp:nvSpPr>
        <dsp:cNvPr id="0" name=""/>
        <dsp:cNvSpPr/>
      </dsp:nvSpPr>
      <dsp:spPr>
        <a:xfrm>
          <a:off x="7641615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/>
            <a:t>Работа должна включать в себя полученные знания из курса</a:t>
          </a:r>
          <a:endParaRPr lang="en-US" sz="1800" kern="1200"/>
        </a:p>
      </dsp:txBody>
      <dsp:txXfrm>
        <a:off x="7641615" y="2654049"/>
        <a:ext cx="3226223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502D88-1483-4646-B2FF-9238C0E223D6}">
      <dsp:nvSpPr>
        <dsp:cNvPr id="0" name=""/>
        <dsp:cNvSpPr/>
      </dsp:nvSpPr>
      <dsp:spPr>
        <a:xfrm>
          <a:off x="562927" y="788206"/>
          <a:ext cx="1445998" cy="144599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EA5111-85B3-4B5F-A901-BE400CD2B3D4}">
      <dsp:nvSpPr>
        <dsp:cNvPr id="0" name=""/>
        <dsp:cNvSpPr/>
      </dsp:nvSpPr>
      <dsp:spPr>
        <a:xfrm>
          <a:off x="871091" y="1096370"/>
          <a:ext cx="829671" cy="8296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085F4F-6FC5-4FCE-9FFD-C3D828B3D66C}">
      <dsp:nvSpPr>
        <dsp:cNvPr id="0" name=""/>
        <dsp:cNvSpPr/>
      </dsp:nvSpPr>
      <dsp:spPr>
        <a:xfrm>
          <a:off x="100682" y="2684598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200" kern="1200"/>
            <a:t>Предобработка и анализ данных</a:t>
          </a:r>
          <a:endParaRPr lang="en-US" sz="1200" kern="1200"/>
        </a:p>
      </dsp:txBody>
      <dsp:txXfrm>
        <a:off x="100682" y="2684598"/>
        <a:ext cx="2370489" cy="720000"/>
      </dsp:txXfrm>
    </dsp:sp>
    <dsp:sp modelId="{0125D408-512A-419E-8798-24798ED23DF3}">
      <dsp:nvSpPr>
        <dsp:cNvPr id="0" name=""/>
        <dsp:cNvSpPr/>
      </dsp:nvSpPr>
      <dsp:spPr>
        <a:xfrm>
          <a:off x="3348252" y="788206"/>
          <a:ext cx="1445998" cy="144599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7A6A7B-25AF-48A7-B030-95D316CB496C}">
      <dsp:nvSpPr>
        <dsp:cNvPr id="0" name=""/>
        <dsp:cNvSpPr/>
      </dsp:nvSpPr>
      <dsp:spPr>
        <a:xfrm>
          <a:off x="3656416" y="1096370"/>
          <a:ext cx="829671" cy="82967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E78B3C-C6E7-4923-A22B-A303120AEF1C}">
      <dsp:nvSpPr>
        <dsp:cNvPr id="0" name=""/>
        <dsp:cNvSpPr/>
      </dsp:nvSpPr>
      <dsp:spPr>
        <a:xfrm>
          <a:off x="2886007" y="2684598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200" kern="1200"/>
            <a:t>Изучение методов обучения и поиск наиболее подходящих для нашей модели</a:t>
          </a:r>
          <a:endParaRPr lang="en-US" sz="1200" kern="1200"/>
        </a:p>
      </dsp:txBody>
      <dsp:txXfrm>
        <a:off x="2886007" y="2684598"/>
        <a:ext cx="2370489" cy="720000"/>
      </dsp:txXfrm>
    </dsp:sp>
    <dsp:sp modelId="{E9D2F350-E866-40ED-8AC1-A4C96166A5DF}">
      <dsp:nvSpPr>
        <dsp:cNvPr id="0" name=""/>
        <dsp:cNvSpPr/>
      </dsp:nvSpPr>
      <dsp:spPr>
        <a:xfrm>
          <a:off x="6133577" y="788206"/>
          <a:ext cx="1445998" cy="144599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DEFE65-28B7-4E6D-9D23-4D6B8929E905}">
      <dsp:nvSpPr>
        <dsp:cNvPr id="0" name=""/>
        <dsp:cNvSpPr/>
      </dsp:nvSpPr>
      <dsp:spPr>
        <a:xfrm>
          <a:off x="6441741" y="1096370"/>
          <a:ext cx="829671" cy="82967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F8717D-DDCC-4E4B-94A1-1621DC79C732}">
      <dsp:nvSpPr>
        <dsp:cNvPr id="0" name=""/>
        <dsp:cNvSpPr/>
      </dsp:nvSpPr>
      <dsp:spPr>
        <a:xfrm>
          <a:off x="5671332" y="2684598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200" kern="1200"/>
            <a:t>Повышение точности предсказания</a:t>
          </a:r>
          <a:endParaRPr lang="en-US" sz="1200" kern="1200"/>
        </a:p>
      </dsp:txBody>
      <dsp:txXfrm>
        <a:off x="5671332" y="2684598"/>
        <a:ext cx="2370489" cy="720000"/>
      </dsp:txXfrm>
    </dsp:sp>
    <dsp:sp modelId="{A15F989A-60D4-478F-8BB2-ACF76CF1D38B}">
      <dsp:nvSpPr>
        <dsp:cNvPr id="0" name=""/>
        <dsp:cNvSpPr/>
      </dsp:nvSpPr>
      <dsp:spPr>
        <a:xfrm>
          <a:off x="8918902" y="788206"/>
          <a:ext cx="1445998" cy="144599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C2C4D1-F209-4A92-B756-F13A38D9804B}">
      <dsp:nvSpPr>
        <dsp:cNvPr id="0" name=""/>
        <dsp:cNvSpPr/>
      </dsp:nvSpPr>
      <dsp:spPr>
        <a:xfrm>
          <a:off x="9227066" y="1096370"/>
          <a:ext cx="829671" cy="82967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1FFB4-D500-4627-92C0-E1413907773F}">
      <dsp:nvSpPr>
        <dsp:cNvPr id="0" name=""/>
        <dsp:cNvSpPr/>
      </dsp:nvSpPr>
      <dsp:spPr>
        <a:xfrm>
          <a:off x="8456657" y="2684598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200" kern="1200"/>
            <a:t>Анализ предсказаний</a:t>
          </a:r>
          <a:endParaRPr lang="en-US" sz="1200" kern="1200"/>
        </a:p>
      </dsp:txBody>
      <dsp:txXfrm>
        <a:off x="8456657" y="2684598"/>
        <a:ext cx="2370489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C34A3-4A30-4A38-A41C-4DB42D89E1FF}" type="datetimeFigureOut">
              <a:rPr lang="ru-RU" smtClean="0"/>
              <a:t>27.06.2024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2068F3-A386-4233-AC61-02CEB4B75A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5504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451CD5-96FD-4DB6-B4AD-78092EFF2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B4EF2FF-7471-40F8-A451-8D0301C0A6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1315B4-13CB-4EA2-949F-C8B53CFA2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E47E2-44E2-4C0E-8BF6-4F0AEE35C32E}" type="datetime1">
              <a:rPr lang="ru-RU" smtClean="0"/>
              <a:t>27.06.2024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8D0F56-AEBF-4011-969E-61CDFB5B9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AEE57B-7512-4EB7-A224-3E5D6A3A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3759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5E6339-8589-44A3-A421-A4E762E27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75FC3D7-6643-4780-AAEC-C15061873E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B8E25-0F83-449F-8D06-14CBDB84D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6066F-FD1E-4E78-AC50-85B98F23C518}" type="datetime1">
              <a:rPr lang="ru-RU" smtClean="0"/>
              <a:t>27.06.2024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0F6558C-C6A4-4410-B2B6-A5884115E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D55C31-8B50-4F13-B846-D07B3A8F7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31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3DB06FB-31B0-4DAD-838F-5CE05C7C34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FCA3E1-DAA6-40EA-819C-A3DAF4C88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97B134-3488-4403-8EE9-E1899D6D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371A-259E-4C7D-BDD0-A8E64B224309}" type="datetime1">
              <a:rPr lang="ru-RU" smtClean="0"/>
              <a:t>27.06.2024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6072B9-9DF6-465B-9937-E3FA64A13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6FDFD3-F50C-4682-BCEB-6FEDE0AAE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3460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DCFE3D-938D-4BC0-BF3F-F7ADFDBDD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A5F60A-CF42-47C8-86F6-9CFF8ABF7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65BB6B8-40B6-4AF7-8F76-3F9DF477D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DDF45-89CE-4A15-A59B-4D3D227C2C82}" type="datetime1">
              <a:rPr lang="ru-RU" smtClean="0"/>
              <a:t>27.06.2024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4E552B-AB55-4309-A090-6A074C31C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051FC3-FB89-4238-B17E-7E0CDF795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569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A860DD-A5EF-4AD7-B639-F84AC59EC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FD5BC1-4E98-48CC-BF69-C21F122F1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36765F-A9BC-4B6E-85CC-3269CC83B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566C0-A14F-414B-A4A8-FD2A9358C1C1}" type="datetime1">
              <a:rPr lang="ru-RU" smtClean="0"/>
              <a:t>27.06.2024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806711-90C7-42B4-8E31-D1F402FE1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B61796-045D-43EF-9BC5-59C4C8528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7736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A64710-590E-4F81-98C7-088712BC6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D94B7B-DF5B-49E3-A564-D54E36FA0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923F73-F51F-4048-B780-ACB49C4ABC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42E0BA-49EB-4930-B4DA-4538E3723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81C5A-BF22-4A0E-8B03-8E531864DE11}" type="datetime1">
              <a:rPr lang="ru-RU" smtClean="0"/>
              <a:t>27.06.2024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FEDD7C-BB48-423C-828B-C6CA5042E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F673FF4-239B-472E-A072-C34E91C8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2626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A3E2B3-9064-4AD6-BA57-0ACBD454D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91DE6E6-A5AE-4B9D-8660-27C6B4360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95EBA0F-17B1-4D46-8C86-C68032050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5B695D3-FB04-4CBA-A713-1A4628367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C1260FC-49A0-4D0A-B95A-A0E92BE97C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883FCB6-63D4-4B42-A967-E4FD51890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B93BF-376F-45B0-86B4-B3019F39449F}" type="datetime1">
              <a:rPr lang="ru-RU" smtClean="0"/>
              <a:t>27.06.2024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A70C69E-29B5-4335-8D10-04A9302AC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94873D2-E17A-416E-8749-AFE68EA50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485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233CCA-10CF-4025-B04E-12329D4D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B735644-D7F9-402C-8BB7-F480A2D70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33BDA-1F4A-4EA8-9EDF-47661D4B5CE8}" type="datetime1">
              <a:rPr lang="ru-RU" smtClean="0"/>
              <a:t>27.06.2024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595AADA-427B-4247-A81D-4F287BEAB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7A4C2B8-7BB9-4B6A-9B91-054D88810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300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F3DC62E-1E27-4E2B-83E6-B9FCC362E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29598-C27A-4AFA-AB36-A53FE4C731EC}" type="datetime1">
              <a:rPr lang="ru-RU" smtClean="0"/>
              <a:t>27.06.2024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81D3378-7F2A-4A06-897D-6CCDAFC9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89DDB85-1A90-4036-9908-A91D20108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642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1A98B4-51B5-454C-A65E-9D8878CA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0E05C1-636C-456A-8BD8-4A50804CF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39F92C7-B068-49EF-971A-5F9BFD155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9B2F109-C55F-4149-A38B-9420CE881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E199F-69CC-4721-A77E-9ABB892FE299}" type="datetime1">
              <a:rPr lang="ru-RU" smtClean="0"/>
              <a:t>27.06.2024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2BF5B9A-9234-4D60-B4D9-F60E33AD2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6F61ECC-1701-49EE-9212-454A53419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296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A772FF-E604-46FC-A6A3-75D9408F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4F111B3-5AD3-4C19-AB40-E1772E2DA5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42B0D4B-8FAB-4840-B26D-E8A986E562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A7C4C0F-47C7-4B40-BAD8-DDBB96C09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A262-F942-4216-8897-1A5B7B98984B}" type="datetime1">
              <a:rPr lang="ru-RU" smtClean="0"/>
              <a:t>27.06.2024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85531B-7C96-409D-A443-2AE373CD1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6081B5-1CB5-4E52-8217-CF956620E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5906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1B3D89-9040-4C01-8510-9A60E585A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59CC9B3-F9A5-4286-B2DE-8992BA8EF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8E8E55-5626-43C2-8017-68EF3FE694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2919-1269-4082-8120-8359431A8D82}" type="datetime1">
              <a:rPr lang="ru-RU" smtClean="0"/>
              <a:t>27.06.2024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C8E23D-A828-447D-9FC8-DDC2D8D483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78BD60-D87E-4F09-8B8A-2543E854F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D2C60-D7B2-45B6-B591-9E59D28402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650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D2C99C7-5F05-4FEE-8E73-4B354E62E9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3" r="27580" b="231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A6B25E-17B3-4A35-9600-FC5376A70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ru-RU" sz="4400">
                <a:latin typeface="Times New Roman" panose="02020603050405020304" pitchFamily="18" charset="0"/>
                <a:cs typeface="Times New Roman" panose="02020603050405020304" pitchFamily="18" charset="0"/>
              </a:rPr>
              <a:t>Предсказание дождя на следующий день в Австралии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89C6678-A92C-4852-80FC-DF2165C01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ru-RU" sz="200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 студенты:</a:t>
            </a:r>
          </a:p>
          <a:p>
            <a:pPr algn="l"/>
            <a:r>
              <a:rPr lang="ru-RU" sz="2000">
                <a:latin typeface="Times New Roman" panose="02020603050405020304" pitchFamily="18" charset="0"/>
                <a:cs typeface="Times New Roman" panose="02020603050405020304" pitchFamily="18" charset="0"/>
              </a:rPr>
              <a:t>Ли Константин Эрикович</a:t>
            </a:r>
          </a:p>
          <a:p>
            <a:pPr algn="l"/>
            <a:r>
              <a:rPr lang="ru-RU" sz="2000">
                <a:latin typeface="Times New Roman" panose="02020603050405020304" pitchFamily="18" charset="0"/>
                <a:cs typeface="Times New Roman" panose="02020603050405020304" pitchFamily="18" charset="0"/>
              </a:rPr>
              <a:t>Джамалбеков Айдар Эркинбекович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88465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3B7EB2-5CB4-4A45-AA00-9AA699B3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ru-RU" sz="34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Кодирование категориальных данных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5151FF3B-74DD-4625-9B4B-9A24E771E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7143551" cy="2233679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Поскольку машинное обучение работает только с числами, нам нужно было решить проблему записей, где данные представлены в виде текста, для этого мы их кодировали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F9FD04-9096-4AE3-BA84-74C9E17E3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907" y="2574898"/>
            <a:ext cx="5986951" cy="3562235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B6C7612-2BFF-0BEB-C7D4-AE159E0A0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513621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384BFF-F368-4BC8-B9F0-A87BC4C57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Обучение модели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70458C4-7C67-475C-B264-C0AFA81C66F4}"/>
              </a:ext>
            </a:extLst>
          </p:cNvPr>
          <p:cNvSpPr txBox="1">
            <a:spLocks/>
          </p:cNvSpPr>
          <p:nvPr/>
        </p:nvSpPr>
        <p:spPr>
          <a:xfrm>
            <a:off x="8572499" y="390832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19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Создание вектора признаков и разделение данных на тренировочные и тестовые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E9FD65-773F-44A3-B15F-8F87C55A6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25" y="2096776"/>
            <a:ext cx="11327549" cy="4191193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D5552FD-2D63-77FB-5895-01A712866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8587876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384BFF-F368-4BC8-B9F0-A87BC4C57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Обучение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модели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70458C4-7C67-475C-B264-C0AFA81C66F4}"/>
              </a:ext>
            </a:extLst>
          </p:cNvPr>
          <p:cNvSpPr txBox="1">
            <a:spLocks/>
          </p:cNvSpPr>
          <p:nvPr/>
        </p:nvSpPr>
        <p:spPr>
          <a:xfrm>
            <a:off x="8572499" y="390832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000"/>
              </a:spcBef>
            </a:pPr>
            <a:r>
              <a:rPr lang="ru-RU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Решающее дерево</a:t>
            </a:r>
            <a:endParaRPr lang="en-US" sz="24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1A51192-F336-45F7-9030-7257A0A3F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03837"/>
            <a:ext cx="6899683" cy="294061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FBD73E2-DEC8-47D3-85DF-FDC9C1A14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0909" y="2819992"/>
            <a:ext cx="1559505" cy="27650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5BE7F97-C1D2-490F-A11D-207A160E6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5750" y="3096500"/>
            <a:ext cx="3448050" cy="2647950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D4153A97-9221-4457-B4F4-5527C2169FC8}"/>
              </a:ext>
            </a:extLst>
          </p:cNvPr>
          <p:cNvSpPr txBox="1">
            <a:spLocks/>
          </p:cNvSpPr>
          <p:nvPr/>
        </p:nvSpPr>
        <p:spPr>
          <a:xfrm>
            <a:off x="7737883" y="2672265"/>
            <a:ext cx="1343026" cy="501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D8E6B0-B025-3D10-1E3F-FABFF4C22BEF}"/>
              </a:ext>
            </a:extLst>
          </p:cNvPr>
          <p:cNvSpPr txBox="1"/>
          <p:nvPr/>
        </p:nvSpPr>
        <p:spPr>
          <a:xfrm>
            <a:off x="427290" y="1655276"/>
            <a:ext cx="113060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Решающее дерево - метод машинного обучения, где структура представляет собой «узлы» и «листья», вверху дерева попадает вся выборка, далее происходит проверка на выполнение условия или наличие признака, в результате такой проверки группа данных разбивается на подгруппы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67CA3ECD-D649-FA67-4957-8C481E03E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7038605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384BFF-F368-4BC8-B9F0-A87BC4C57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Обучение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модели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70458C4-7C67-475C-B264-C0AFA81C66F4}"/>
              </a:ext>
            </a:extLst>
          </p:cNvPr>
          <p:cNvSpPr txBox="1">
            <a:spLocks/>
          </p:cNvSpPr>
          <p:nvPr/>
        </p:nvSpPr>
        <p:spPr>
          <a:xfrm>
            <a:off x="8572499" y="390832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000"/>
              </a:spcBef>
            </a:pPr>
            <a:r>
              <a:rPr lang="ru-RU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Случайный лес</a:t>
            </a:r>
            <a:endParaRPr lang="en-US" sz="24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D8E6B0-B025-3D10-1E3F-FABFF4C22BEF}"/>
              </a:ext>
            </a:extLst>
          </p:cNvPr>
          <p:cNvSpPr txBox="1"/>
          <p:nvPr/>
        </p:nvSpPr>
        <p:spPr>
          <a:xfrm>
            <a:off x="480698" y="1643890"/>
            <a:ext cx="112306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Случайный лес - метод машинного обучения, где создаётся множество решающих деревьев и использует их для предсказания классов объектов, сначала случайным образом выбирается подмножество обучающих объектов из всего набора данных и случайным образом выбирается подмножество признаков, далее строится дерево решений на выбранном подмножестве данных и признаков, в итоге после построения всех деревьев, для каждого объекта данных происходит голосование по всем деревьям, и наиболее популярный класс становится предсказанным классом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EB3FC16-4608-4C4B-952A-5617090A26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735"/>
          <a:stretch/>
        </p:blipFill>
        <p:spPr>
          <a:xfrm>
            <a:off x="480698" y="3472506"/>
            <a:ext cx="6941468" cy="26257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EDC7CE-FAA4-4BD2-BAAC-376E1B27D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8919" y="3612750"/>
            <a:ext cx="1752307" cy="29418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9DF324D-ACC1-4FF7-9F11-9CE37F5D4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0486" y="3916772"/>
            <a:ext cx="2070083" cy="2181448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39B4349B-1800-4ED3-81AD-F2857DF434EE}"/>
              </a:ext>
            </a:extLst>
          </p:cNvPr>
          <p:cNvSpPr txBox="1">
            <a:spLocks/>
          </p:cNvSpPr>
          <p:nvPr/>
        </p:nvSpPr>
        <p:spPr>
          <a:xfrm>
            <a:off x="7870516" y="3464169"/>
            <a:ext cx="1401815" cy="540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Результаты:</a:t>
            </a:r>
          </a:p>
        </p:txBody>
      </p:sp>
      <p:sp>
        <p:nvSpPr>
          <p:cNvPr id="17" name="Номер слайда 16">
            <a:extLst>
              <a:ext uri="{FF2B5EF4-FFF2-40B4-BE49-F238E27FC236}">
                <a16:creationId xmlns:a16="http://schemas.microsoft.com/office/drawing/2014/main" id="{5257639D-9434-0BAA-6BED-3038BFAE0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71112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384BFF-F368-4BC8-B9F0-A87BC4C57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Обучение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модели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70458C4-7C67-475C-B264-C0AFA81C66F4}"/>
              </a:ext>
            </a:extLst>
          </p:cNvPr>
          <p:cNvSpPr txBox="1">
            <a:spLocks/>
          </p:cNvSpPr>
          <p:nvPr/>
        </p:nvSpPr>
        <p:spPr>
          <a:xfrm>
            <a:off x="8572499" y="390832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000"/>
              </a:spcBef>
            </a:pPr>
            <a:r>
              <a:rPr lang="ru-RU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Метод опорных векторов</a:t>
            </a:r>
            <a:endParaRPr lang="en-US" sz="24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D8E6B0-B025-3D10-1E3F-FABFF4C22BEF}"/>
              </a:ext>
            </a:extLst>
          </p:cNvPr>
          <p:cNvSpPr txBox="1"/>
          <p:nvPr/>
        </p:nvSpPr>
        <p:spPr>
          <a:xfrm>
            <a:off x="306222" y="1655276"/>
            <a:ext cx="113060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SVM (Support Vector Machine)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метод машинного обучения, где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строится гиперплоскость в n-мерном пространстве для разделения объектов двух или более классов, гиперплоскость выбирается таким образом, чтобы максимизировать расстояние между гиперплоскостью и ближайшими объектами разных классов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DE25CA0-321B-4238-BC27-2188634CC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16" y="3229361"/>
            <a:ext cx="6683496" cy="2708761"/>
          </a:xfrm>
          <a:prstGeom prst="rect">
            <a:avLst/>
          </a:prstGeom>
        </p:spPr>
      </p:pic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BA73F67C-43D2-4B43-867F-F6661AC3AC02}"/>
              </a:ext>
            </a:extLst>
          </p:cNvPr>
          <p:cNvSpPr txBox="1">
            <a:spLocks/>
          </p:cNvSpPr>
          <p:nvPr/>
        </p:nvSpPr>
        <p:spPr>
          <a:xfrm>
            <a:off x="8067758" y="3102603"/>
            <a:ext cx="1343026" cy="501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F164041-C698-4EA9-B49A-470FCC6C0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4006" y="3224966"/>
            <a:ext cx="1423602" cy="26559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779BBA8-1A73-46BE-9112-0E2C5775D2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758" y="3491649"/>
            <a:ext cx="2265251" cy="2440626"/>
          </a:xfrm>
          <a:prstGeom prst="rect">
            <a:avLst/>
          </a:prstGeom>
        </p:spPr>
      </p:pic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DF2C07AE-CC69-98CF-C781-CC4521FA2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084131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384BFF-F368-4BC8-B9F0-A87BC4C57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Сравнение с другими работами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584FB71-53C1-4456-B7FF-5BB0DB018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1197" y="2131141"/>
            <a:ext cx="5017385" cy="103525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A78647-6120-430E-B693-F09558C49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8" y="2243689"/>
            <a:ext cx="6022182" cy="92270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0C8789F-1A92-473F-8F50-53E8724E35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92"/>
          <a:stretch/>
        </p:blipFill>
        <p:spPr>
          <a:xfrm>
            <a:off x="3771900" y="4467225"/>
            <a:ext cx="4648200" cy="202077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47C7D8E-3540-4EAD-97DA-EC283087BAFD}"/>
              </a:ext>
            </a:extLst>
          </p:cNvPr>
          <p:cNvSpPr txBox="1">
            <a:spLocks/>
          </p:cNvSpPr>
          <p:nvPr/>
        </p:nvSpPr>
        <p:spPr>
          <a:xfrm>
            <a:off x="2228850" y="1752938"/>
            <a:ext cx="1990725" cy="6583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>
                <a:latin typeface="Times New Roman" panose="02020603050405020304" pitchFamily="18" charset="0"/>
                <a:cs typeface="Times New Roman" panose="02020603050405020304" pitchFamily="18" charset="0"/>
              </a:rPr>
              <a:t>Решающее дерево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0C23B37-18FC-4632-83F8-F8186A1A3071}"/>
              </a:ext>
            </a:extLst>
          </p:cNvPr>
          <p:cNvSpPr txBox="1">
            <a:spLocks/>
          </p:cNvSpPr>
          <p:nvPr/>
        </p:nvSpPr>
        <p:spPr>
          <a:xfrm>
            <a:off x="8267700" y="1690688"/>
            <a:ext cx="1990725" cy="6583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>
                <a:latin typeface="Times New Roman" panose="02020603050405020304" pitchFamily="18" charset="0"/>
                <a:cs typeface="Times New Roman" panose="02020603050405020304" pitchFamily="18" charset="0"/>
              </a:rPr>
              <a:t>Случайный лес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EAC131A-E1E1-482A-A6D1-143FB1BDDB61}"/>
              </a:ext>
            </a:extLst>
          </p:cNvPr>
          <p:cNvSpPr txBox="1">
            <a:spLocks/>
          </p:cNvSpPr>
          <p:nvPr/>
        </p:nvSpPr>
        <p:spPr>
          <a:xfrm>
            <a:off x="4662487" y="3967069"/>
            <a:ext cx="2867025" cy="6583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>
                <a:latin typeface="Times New Roman" panose="02020603050405020304" pitchFamily="18" charset="0"/>
                <a:cs typeface="Times New Roman" panose="02020603050405020304" pitchFamily="18" charset="0"/>
              </a:rPr>
              <a:t>Метод опорных векторов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7F65FBE2-A85B-282C-93B7-E4E0CEBE5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761738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2024-06-27_01-36-21">
            <a:hlinkClick r:id="" action="ppaction://media"/>
            <a:extLst>
              <a:ext uri="{FF2B5EF4-FFF2-40B4-BE49-F238E27FC236}">
                <a16:creationId xmlns:a16="http://schemas.microsoft.com/office/drawing/2014/main" id="{179B306D-63EF-4450-B65B-810F013368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2799" y="457200"/>
            <a:ext cx="10566401" cy="59436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229ED2C-BE3A-35FA-40C2-0192BE6C7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88743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2E17E911-875F-4DE5-8699-99D9F1805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E33CE-C9B5-4D05-AB65-7A7CB0C15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Вывод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D7AB40-02D1-421B-A6E6-50C797BBF399}"/>
              </a:ext>
            </a:extLst>
          </p:cNvPr>
          <p:cNvSpPr txBox="1">
            <a:spLocks/>
          </p:cNvSpPr>
          <p:nvPr/>
        </p:nvSpPr>
        <p:spPr>
          <a:xfrm>
            <a:off x="4581727" y="649480"/>
            <a:ext cx="7610273" cy="5490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spcAft>
                <a:spcPts val="600"/>
              </a:spcAft>
            </a:pPr>
            <a:r>
              <a:rPr lang="en-US" sz="1700" dirty="0">
                <a:latin typeface="+mn-lt"/>
                <a:ea typeface="+mn-ea"/>
                <a:cs typeface="+mn-cs"/>
              </a:rPr>
              <a:t>В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ходе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работы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построена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модель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предсказания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данных</a:t>
            </a:r>
            <a:r>
              <a:rPr lang="en-US" sz="1700" dirty="0">
                <a:latin typeface="+mn-lt"/>
                <a:ea typeface="+mn-ea"/>
                <a:cs typeface="+mn-cs"/>
              </a:rPr>
              <a:t> о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дожде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на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следующий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день</a:t>
            </a:r>
            <a:r>
              <a:rPr lang="en-US" sz="1700" dirty="0">
                <a:latin typeface="+mn-lt"/>
                <a:ea typeface="+mn-ea"/>
                <a:cs typeface="+mn-cs"/>
              </a:rPr>
              <a:t>.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Было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использовано</a:t>
            </a:r>
            <a:r>
              <a:rPr lang="en-US" sz="1700" dirty="0">
                <a:latin typeface="+mn-lt"/>
                <a:ea typeface="+mn-ea"/>
                <a:cs typeface="+mn-cs"/>
              </a:rPr>
              <a:t> 3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метода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обучения</a:t>
            </a:r>
            <a:r>
              <a:rPr lang="en-US" sz="1700" dirty="0">
                <a:latin typeface="+mn-lt"/>
                <a:ea typeface="+mn-ea"/>
                <a:cs typeface="+mn-cs"/>
              </a:rPr>
              <a:t>: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решающее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дерево</a:t>
            </a:r>
            <a:r>
              <a:rPr lang="en-US" sz="1700" dirty="0">
                <a:latin typeface="+mn-lt"/>
                <a:ea typeface="+mn-ea"/>
                <a:cs typeface="+mn-cs"/>
              </a:rPr>
              <a:t>,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случайный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лес</a:t>
            </a:r>
            <a:r>
              <a:rPr lang="en-US" sz="1700" dirty="0">
                <a:latin typeface="+mn-lt"/>
                <a:ea typeface="+mn-ea"/>
                <a:cs typeface="+mn-cs"/>
              </a:rPr>
              <a:t> и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метод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опорных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векторов</a:t>
            </a:r>
            <a:r>
              <a:rPr lang="en-US" sz="1700" dirty="0">
                <a:latin typeface="+mn-lt"/>
                <a:ea typeface="+mn-ea"/>
                <a:cs typeface="+mn-cs"/>
              </a:rPr>
              <a:t>.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Лучшие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предсказания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точности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были</a:t>
            </a:r>
            <a:r>
              <a:rPr lang="en-US" sz="1700" dirty="0">
                <a:latin typeface="+mn-lt"/>
                <a:ea typeface="+mn-ea"/>
                <a:cs typeface="+mn-cs"/>
              </a:rPr>
              <a:t> с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использованием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решающего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дерева</a:t>
            </a:r>
            <a:r>
              <a:rPr lang="en-US" sz="1700" dirty="0">
                <a:latin typeface="+mn-lt"/>
                <a:ea typeface="+mn-ea"/>
                <a:cs typeface="+mn-cs"/>
              </a:rPr>
              <a:t>.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Точность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составила</a:t>
            </a:r>
            <a:r>
              <a:rPr lang="en-US" sz="1700" dirty="0">
                <a:latin typeface="+mn-lt"/>
                <a:ea typeface="+mn-ea"/>
                <a:cs typeface="+mn-cs"/>
              </a:rPr>
              <a:t> 84.2 %,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что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является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хорошим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результатом</a:t>
            </a:r>
            <a:r>
              <a:rPr lang="en-US" sz="1700" dirty="0">
                <a:latin typeface="+mn-lt"/>
                <a:ea typeface="+mn-ea"/>
                <a:cs typeface="+mn-cs"/>
              </a:rPr>
              <a:t> в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сочетании</a:t>
            </a:r>
            <a:r>
              <a:rPr lang="en-US" sz="1700" dirty="0">
                <a:latin typeface="+mn-lt"/>
                <a:ea typeface="+mn-ea"/>
                <a:cs typeface="+mn-cs"/>
              </a:rPr>
              <a:t> с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результатами</a:t>
            </a:r>
            <a:r>
              <a:rPr lang="en-US" sz="1700" dirty="0">
                <a:latin typeface="+mn-lt"/>
                <a:ea typeface="+mn-ea"/>
                <a:cs typeface="+mn-cs"/>
              </a:rPr>
              <a:t> F1 score и ROC score.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Наихудшее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обучение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было</a:t>
            </a:r>
            <a:r>
              <a:rPr lang="en-US" sz="1700" dirty="0">
                <a:latin typeface="+mn-lt"/>
                <a:ea typeface="+mn-ea"/>
                <a:cs typeface="+mn-cs"/>
              </a:rPr>
              <a:t> с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методом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опорных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векторов</a:t>
            </a:r>
            <a:r>
              <a:rPr lang="en-US" sz="1700" dirty="0">
                <a:latin typeface="+mn-lt"/>
                <a:ea typeface="+mn-ea"/>
                <a:cs typeface="+mn-cs"/>
              </a:rPr>
              <a:t>,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хотя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точность</a:t>
            </a:r>
            <a:r>
              <a:rPr lang="en-US" sz="1700" dirty="0">
                <a:latin typeface="+mn-lt"/>
                <a:ea typeface="+mn-ea"/>
                <a:cs typeface="+mn-cs"/>
              </a:rPr>
              <a:t> и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составляла</a:t>
            </a:r>
            <a:r>
              <a:rPr lang="en-US" sz="1700" dirty="0">
                <a:latin typeface="+mn-lt"/>
                <a:ea typeface="+mn-ea"/>
                <a:cs typeface="+mn-cs"/>
              </a:rPr>
              <a:t> 80%, F1 score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был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очень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низким</a:t>
            </a:r>
            <a:r>
              <a:rPr lang="en-US" sz="1700" dirty="0">
                <a:latin typeface="+mn-lt"/>
                <a:ea typeface="+mn-ea"/>
                <a:cs typeface="+mn-cs"/>
              </a:rPr>
              <a:t>,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что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указывает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на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плохую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точность</a:t>
            </a:r>
            <a:r>
              <a:rPr lang="en-US" sz="1700" dirty="0">
                <a:latin typeface="+mn-lt"/>
                <a:ea typeface="+mn-ea"/>
                <a:cs typeface="+mn-cs"/>
              </a:rPr>
              <a:t> и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классификацию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данных</a:t>
            </a:r>
            <a:endParaRPr lang="en-US" sz="1700" dirty="0">
              <a:latin typeface="+mn-lt"/>
              <a:ea typeface="+mn-ea"/>
              <a:cs typeface="+mn-cs"/>
            </a:endParaRPr>
          </a:p>
          <a:p>
            <a:pPr algn="just">
              <a:spcAft>
                <a:spcPts val="600"/>
              </a:spcAft>
            </a:pPr>
            <a:r>
              <a:rPr lang="en-US" sz="1700" dirty="0" err="1">
                <a:latin typeface="+mn-lt"/>
                <a:ea typeface="+mn-ea"/>
                <a:cs typeface="+mn-cs"/>
              </a:rPr>
              <a:t>Наша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гипотеза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оказалась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верной</a:t>
            </a:r>
            <a:r>
              <a:rPr lang="en-US" sz="1700" dirty="0">
                <a:latin typeface="+mn-lt"/>
                <a:ea typeface="+mn-ea"/>
                <a:cs typeface="+mn-cs"/>
              </a:rPr>
              <a:t>,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мы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довольны</a:t>
            </a:r>
            <a:r>
              <a:rPr lang="en-US" sz="1700" dirty="0">
                <a:latin typeface="+mn-lt"/>
                <a:ea typeface="+mn-ea"/>
                <a:cs typeface="+mn-cs"/>
              </a:rPr>
              <a:t> </a:t>
            </a:r>
            <a:r>
              <a:rPr lang="en-US" sz="1700" dirty="0" err="1">
                <a:latin typeface="+mn-lt"/>
                <a:ea typeface="+mn-ea"/>
                <a:cs typeface="+mn-cs"/>
              </a:rPr>
              <a:t>результатом</a:t>
            </a:r>
            <a:endParaRPr lang="en-US" sz="1700" dirty="0">
              <a:latin typeface="+mn-lt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D4D71E5-8372-F08D-6DAE-859A79DD4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31341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A7446E-42A0-4CC9-8128-0A290061C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ru-RU" sz="4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10796081-E11F-60D7-F302-C00356A7CB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0748063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05563C2-F934-581D-80CF-E806B6EA0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996196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FCADE5-2293-4B38-9483-351576138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ru-RU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2C30E0A4-DB69-EA2E-D68E-D7C9A3B9A8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336589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36F310-108C-E40B-8414-21201C1F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96962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EE5274-AA93-45F7-93F9-E9DF03E06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ru-RU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2E2A88-9015-45EA-A8D7-C3C12AD0F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ru-RU" sz="2000" dirty="0"/>
              <a:t>Испокон веков люди пытались предсказать погодные изменения по приметам или с помощью гаданий. Современные методы прогнозирования значительно упростили жизнь. Например, вы когда-нибудь задумывались, стоит ли вам завтра брать с собой зонтик? С помощью этого проекта вы можете предсказать дождь на следующий день, используя машинное обучение.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8674854-25B1-DDD8-078D-101C33B20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077545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FC201C-083E-4DEE-A390-ADE68D82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ru-RU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Гипотеза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3BF0DB-BCE9-4D2B-89DA-524A70FE5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 машинного обучения в прогнозе погоды поможет улучшить точность предсказания, и для этого мы попробуем это осуществить на практике, также нужно определить какой метод обучения больше подойдет для нашей цели</a:t>
            </a:r>
          </a:p>
          <a:p>
            <a:pPr marL="0" indent="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Мы предполагаем, что наиболее подходящим будет метод Решающего дерева, поскольку этот метод является универсальным для классификации, так как перебираются все признаки, которых у нас много</a:t>
            </a:r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BD047C5-0488-B6A5-97FC-869A7E275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200903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0F6A66-3ED6-4625-B0F5-F69C003E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355265" cy="1616203"/>
          </a:xfrm>
        </p:spPr>
        <p:txBody>
          <a:bodyPr anchor="b">
            <a:normAutofit/>
          </a:bodyPr>
          <a:lstStyle/>
          <a:p>
            <a:r>
              <a:rPr lang="ru-RU" sz="320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датасета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677D5B-29CB-4838-AF58-DDFC93FDC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2533476"/>
            <a:ext cx="4355265" cy="344783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Этот набор данных включает в себя ежедневные наблюдения за погодой за 2007 – 2017гг из многочисленных мест по всей Австралии</a:t>
            </a:r>
          </a:p>
          <a:p>
            <a:pPr marL="0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Данные наблюдений были собраны с множества метеостанций, этим занималось национальное метеорологическое содружество Австралии</a:t>
            </a:r>
          </a:p>
          <a:p>
            <a:pPr marL="0" indent="0">
              <a:buNone/>
            </a:pP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Диаграмма">
            <a:extLst>
              <a:ext uri="{FF2B5EF4-FFF2-40B4-BE49-F238E27FC236}">
                <a16:creationId xmlns:a16="http://schemas.microsoft.com/office/drawing/2014/main" id="{FE8DBA2D-45EC-DE02-9B73-9CC1CFFEED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89" r="27855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172CBBC-206A-CD1F-932F-042918408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80756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384BFF-F368-4BC8-B9F0-A87BC4C57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Характеристика </a:t>
            </a:r>
            <a:r>
              <a:rPr lang="ru-RU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датасета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70458C4-7C67-475C-B264-C0AFA81C66F4}"/>
              </a:ext>
            </a:extLst>
          </p:cNvPr>
          <p:cNvSpPr txBox="1">
            <a:spLocks/>
          </p:cNvSpPr>
          <p:nvPr/>
        </p:nvSpPr>
        <p:spPr>
          <a:xfrm>
            <a:off x="8572499" y="390832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ru-RU" sz="1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Датасет</a:t>
            </a:r>
            <a:r>
              <a:rPr lang="ru-RU" sz="1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включает в себя 145 тысяч записей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D5552FD-2D63-77FB-5895-01A712866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7</a:t>
            </a:fld>
            <a:endParaRPr lang="ru-RU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99955FFD-40B6-4777-832F-09B51F268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458673" cy="548459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CA91910-4DE6-466F-961A-F3E0775AD1CE}"/>
              </a:ext>
            </a:extLst>
          </p:cNvPr>
          <p:cNvSpPr txBox="1">
            <a:spLocks/>
          </p:cNvSpPr>
          <p:nvPr/>
        </p:nvSpPr>
        <p:spPr>
          <a:xfrm>
            <a:off x="838200" y="2605801"/>
            <a:ext cx="5257800" cy="258698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Дата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Город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Минимальная температура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Максимальная температура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осадков за день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Испарение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AFB775AA-EDEB-4D50-AAD2-CE29DA542103}"/>
              </a:ext>
            </a:extLst>
          </p:cNvPr>
          <p:cNvSpPr txBox="1">
            <a:spLocks/>
          </p:cNvSpPr>
          <p:nvPr/>
        </p:nvSpPr>
        <p:spPr>
          <a:xfrm>
            <a:off x="6096000" y="2605801"/>
            <a:ext cx="5257800" cy="25869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Солнечный свет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Направление ветра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Максимальная скорость ветра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Наличие дождя на сегодня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Наличие дождя на завтра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37005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384BFF-F368-4BC8-B9F0-A87BC4C57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Изучение </a:t>
            </a:r>
            <a:r>
              <a:rPr lang="ru-RU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датасета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70458C4-7C67-475C-B264-C0AFA81C66F4}"/>
              </a:ext>
            </a:extLst>
          </p:cNvPr>
          <p:cNvSpPr txBox="1">
            <a:spLocks/>
          </p:cNvSpPr>
          <p:nvPr/>
        </p:nvSpPr>
        <p:spPr>
          <a:xfrm>
            <a:off x="8572499" y="390832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000"/>
              </a:spcBef>
            </a:pPr>
            <a:r>
              <a:rPr lang="ru-RU" sz="1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Графики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D5552FD-2D63-77FB-5895-01A712866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8</a:t>
            </a:fld>
            <a:endParaRPr lang="ru-RU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7228410-F4D2-239A-4628-D07FD45D6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424" y="1694263"/>
            <a:ext cx="3708635" cy="1791813"/>
          </a:xfrm>
          <a:prstGeom prst="rect">
            <a:avLst/>
          </a:prstGeom>
        </p:spPr>
      </p:pic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0FAAB027-57CF-B57C-35EA-CD55202EA9E7}"/>
              </a:ext>
            </a:extLst>
          </p:cNvPr>
          <p:cNvSpPr txBox="1">
            <a:spLocks/>
          </p:cNvSpPr>
          <p:nvPr/>
        </p:nvSpPr>
        <p:spPr>
          <a:xfrm>
            <a:off x="972424" y="3486076"/>
            <a:ext cx="3708634" cy="4302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записей в каждом поле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37C87CA2-E211-A417-E266-B4A18C621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316235"/>
            <a:ext cx="3977082" cy="1790479"/>
          </a:xfrm>
          <a:prstGeom prst="rect">
            <a:avLst/>
          </a:prstGeom>
        </p:spPr>
      </p:pic>
      <p:sp>
        <p:nvSpPr>
          <p:cNvPr id="23" name="Заголовок 1">
            <a:extLst>
              <a:ext uri="{FF2B5EF4-FFF2-40B4-BE49-F238E27FC236}">
                <a16:creationId xmlns:a16="http://schemas.microsoft.com/office/drawing/2014/main" id="{F04358DF-7C2B-564A-6198-664686F15901}"/>
              </a:ext>
            </a:extLst>
          </p:cNvPr>
          <p:cNvSpPr txBox="1">
            <a:spLocks/>
          </p:cNvSpPr>
          <p:nvPr/>
        </p:nvSpPr>
        <p:spPr>
          <a:xfrm>
            <a:off x="972424" y="6062672"/>
            <a:ext cx="3708634" cy="4302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График пустых значений</a:t>
            </a: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99913652-AED7-6201-FC13-5AC9C8C8A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278" y="1690688"/>
            <a:ext cx="4844522" cy="4416026"/>
          </a:xfrm>
          <a:prstGeom prst="rect">
            <a:avLst/>
          </a:prstGeom>
        </p:spPr>
      </p:pic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1587C28-C23A-2EFD-C9C1-2F36E3460E78}"/>
              </a:ext>
            </a:extLst>
          </p:cNvPr>
          <p:cNvSpPr txBox="1">
            <a:spLocks/>
          </p:cNvSpPr>
          <p:nvPr/>
        </p:nvSpPr>
        <p:spPr>
          <a:xfrm>
            <a:off x="7077222" y="6062671"/>
            <a:ext cx="3708634" cy="4302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Heatmap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85797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12">
            <a:extLst>
              <a:ext uri="{FF2B5EF4-FFF2-40B4-BE49-F238E27FC236}">
                <a16:creationId xmlns:a16="http://schemas.microsoft.com/office/drawing/2014/main" id="{873DDF9D-E27C-4E23-A1E8-CA352535F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" y="-10138"/>
            <a:ext cx="121920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14">
            <a:extLst>
              <a:ext uri="{FF2B5EF4-FFF2-40B4-BE49-F238E27FC236}">
                <a16:creationId xmlns:a16="http://schemas.microsoft.com/office/drawing/2014/main" id="{4C6B5652-C661-4C58-B937-F0F490F7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16">
            <a:extLst>
              <a:ext uri="{FF2B5EF4-FFF2-40B4-BE49-F238E27FC236}">
                <a16:creationId xmlns:a16="http://schemas.microsoft.com/office/drawing/2014/main" id="{0B936867-6407-43FB-9DE6-1B0879D0C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3D678F-FF7F-409C-B622-26251428C9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36" b="-3"/>
          <a:stretch/>
        </p:blipFill>
        <p:spPr>
          <a:xfrm>
            <a:off x="8331957" y="-10138"/>
            <a:ext cx="3860043" cy="3457378"/>
          </a:xfrm>
          <a:prstGeom prst="rect">
            <a:avLst/>
          </a:prstGeom>
        </p:spPr>
      </p:pic>
      <p:sp>
        <p:nvSpPr>
          <p:cNvPr id="50" name="Rectangle 18">
            <a:extLst>
              <a:ext uri="{FF2B5EF4-FFF2-40B4-BE49-F238E27FC236}">
                <a16:creationId xmlns:a16="http://schemas.microsoft.com/office/drawing/2014/main" id="{ACD0B258-678B-4A8C-894F-848AF24A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20">
            <a:extLst>
              <a:ext uri="{FF2B5EF4-FFF2-40B4-BE49-F238E27FC236}">
                <a16:creationId xmlns:a16="http://schemas.microsoft.com/office/drawing/2014/main" id="{2F003F3F-F118-41D2-AA3F-74DB0D197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22">
            <a:extLst>
              <a:ext uri="{FF2B5EF4-FFF2-40B4-BE49-F238E27FC236}">
                <a16:creationId xmlns:a16="http://schemas.microsoft.com/office/drawing/2014/main" id="{C8D58395-74AF-401A-AF2F-76B6FCF7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338E29-DBFA-4E11-9D16-9EFF6D0B7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065" y="457201"/>
            <a:ext cx="3020560" cy="3588870"/>
          </a:xfrm>
        </p:spPr>
        <p:txBody>
          <a:bodyPr anchor="b">
            <a:normAutofit/>
          </a:bodyPr>
          <a:lstStyle/>
          <a:p>
            <a:pPr algn="r"/>
            <a:r>
              <a:rPr lang="ru-RU" sz="34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Предобработка данных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60AB2FCB-D96C-458C-AA24-7D956D445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9246" y="669363"/>
            <a:ext cx="3142472" cy="553421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000">
                <a:latin typeface="Times New Roman" panose="02020603050405020304" pitchFamily="18" charset="0"/>
                <a:cs typeface="Times New Roman" panose="02020603050405020304" pitchFamily="18" charset="0"/>
              </a:rPr>
              <a:t>Посмотрели количество пустых значений и решили заменить их средними</a:t>
            </a:r>
          </a:p>
          <a:p>
            <a:pPr marL="0" indent="0">
              <a:buNone/>
            </a:pPr>
            <a:br>
              <a:rPr lang="ru-RU" sz="2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43A8EB6-C518-47E2-92CF-A451715880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0" r="13196" b="-2"/>
          <a:stretch/>
        </p:blipFill>
        <p:spPr>
          <a:xfrm>
            <a:off x="8331947" y="3410759"/>
            <a:ext cx="3860043" cy="3437103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796FBC9-65E4-0F02-7335-37E840FEA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D2C60-D7B2-45B6-B591-9E59D284020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3552718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609</Words>
  <Application>Microsoft Office PowerPoint</Application>
  <PresentationFormat>Широкоэкранный</PresentationFormat>
  <Paragraphs>84</Paragraphs>
  <Slides>17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Aptos</vt:lpstr>
      <vt:lpstr>Arial</vt:lpstr>
      <vt:lpstr>Calibri</vt:lpstr>
      <vt:lpstr>Calibri Light</vt:lpstr>
      <vt:lpstr>Times New Roman</vt:lpstr>
      <vt:lpstr>Тема Office</vt:lpstr>
      <vt:lpstr>Предсказание дождя на следующий день в Австралии</vt:lpstr>
      <vt:lpstr>Цели</vt:lpstr>
      <vt:lpstr>Задачи</vt:lpstr>
      <vt:lpstr>Актуальность</vt:lpstr>
      <vt:lpstr>Гипотеза</vt:lpstr>
      <vt:lpstr>Описание датасета</vt:lpstr>
      <vt:lpstr>Характеристика датасета</vt:lpstr>
      <vt:lpstr>Изучение датасета</vt:lpstr>
      <vt:lpstr>Предобработка данных</vt:lpstr>
      <vt:lpstr>Кодирование категориальных данных</vt:lpstr>
      <vt:lpstr>Обучение модели</vt:lpstr>
      <vt:lpstr>Обучение модели</vt:lpstr>
      <vt:lpstr>Обучение модели</vt:lpstr>
      <vt:lpstr>Обучение модели</vt:lpstr>
      <vt:lpstr>Сравнение с другими работами</vt:lpstr>
      <vt:lpstr>Презентация PowerPoint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Предсказание дождя на следующий день в Австралии</dc:title>
  <dc:creator>Айдар Джамалбеков</dc:creator>
  <cp:lastModifiedBy>Ли Константин Эрикович</cp:lastModifiedBy>
  <cp:revision>4</cp:revision>
  <dcterms:created xsi:type="dcterms:W3CDTF">2024-06-26T20:08:14Z</dcterms:created>
  <dcterms:modified xsi:type="dcterms:W3CDTF">2024-06-26T23:29:38Z</dcterms:modified>
</cp:coreProperties>
</file>

<file path=docProps/thumbnail.jpeg>
</file>